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2"/>
  </p:notesMasterIdLst>
  <p:sldIdLst>
    <p:sldId id="256" r:id="rId2"/>
    <p:sldId id="257" r:id="rId3"/>
    <p:sldId id="259" r:id="rId4"/>
    <p:sldId id="260" r:id="rId5"/>
    <p:sldId id="324" r:id="rId6"/>
    <p:sldId id="261" r:id="rId7"/>
    <p:sldId id="334" r:id="rId8"/>
    <p:sldId id="335" r:id="rId9"/>
    <p:sldId id="262" r:id="rId10"/>
    <p:sldId id="263" r:id="rId11"/>
    <p:sldId id="330" r:id="rId12"/>
    <p:sldId id="326" r:id="rId13"/>
    <p:sldId id="325" r:id="rId14"/>
    <p:sldId id="265" r:id="rId15"/>
    <p:sldId id="266" r:id="rId16"/>
    <p:sldId id="323" r:id="rId17"/>
    <p:sldId id="267" r:id="rId18"/>
    <p:sldId id="280" r:id="rId19"/>
    <p:sldId id="304" r:id="rId20"/>
    <p:sldId id="296" r:id="rId21"/>
    <p:sldId id="313" r:id="rId22"/>
    <p:sldId id="314" r:id="rId23"/>
    <p:sldId id="315" r:id="rId24"/>
    <p:sldId id="316" r:id="rId25"/>
    <p:sldId id="308" r:id="rId26"/>
    <p:sldId id="309" r:id="rId27"/>
    <p:sldId id="303" r:id="rId28"/>
    <p:sldId id="310" r:id="rId29"/>
    <p:sldId id="311" r:id="rId30"/>
    <p:sldId id="272" r:id="rId31"/>
    <p:sldId id="331" r:id="rId32"/>
    <p:sldId id="268" r:id="rId33"/>
    <p:sldId id="269" r:id="rId34"/>
    <p:sldId id="270" r:id="rId35"/>
    <p:sldId id="271" r:id="rId36"/>
    <p:sldId id="328" r:id="rId37"/>
    <p:sldId id="329" r:id="rId38"/>
    <p:sldId id="332" r:id="rId39"/>
    <p:sldId id="333" r:id="rId40"/>
    <p:sldId id="27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C3493-3DAA-44B3-BD31-A43FE0209161}" type="datetimeFigureOut">
              <a:rPr lang="en-IN" smtClean="0"/>
              <a:t>28-11-2024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F667B-B47B-49BF-962A-C8F923EE1C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460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5EAD59C-AF9E-0704-2C40-74693931B7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504688-7F10-524A-8D85-9FFB52577DAE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95E63B93-AD09-4E47-6475-AB184681A5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04F9767-2BAB-DEF9-CC05-1E7FF36510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B4BC716-8076-1751-3343-DDAD83533E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2AD949-6AD8-4C49-B8E6-7A7F30588675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4878AD3C-9B6C-F492-20CE-6E63C426679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B038E230-2530-3DD9-6E01-943D1D6DE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z="1000"/>
          </a:p>
          <a:p>
            <a:pPr eaLnBrk="0" hangingPunct="0">
              <a:spcBef>
                <a:spcPct val="50000"/>
              </a:spcBef>
            </a:pPr>
            <a:r>
              <a:rPr lang="en-US" altLang="en-US" sz="1000"/>
              <a:t>(An artist’s impression of an X-Ray binary system, the best way to detect a black hole. )</a:t>
            </a:r>
          </a:p>
          <a:p>
            <a:pPr eaLnBrk="0" hangingPunct="0">
              <a:spcBef>
                <a:spcPct val="50000"/>
              </a:spcBef>
            </a:pPr>
            <a:endParaRPr lang="en-US" altLang="en-US" sz="1000"/>
          </a:p>
          <a:p>
            <a:r>
              <a:rPr lang="en-US" altLang="en-US" sz="1000"/>
              <a:t>ANIMATION: http://nova.scitec.kobe-u.ac.jp/~matsuda/mpeg/accretion.mpg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7ADA061-4BF1-264E-C521-365CEBFC69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0F755F-D1D5-0649-8986-DF860565D659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3D6584F-8509-6248-91B8-57FA9D6BD96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D992F5FA-E3CE-E771-8F06-741ADF26DF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© Infrared and Submillimeter Astronomy Group at MPE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b="1">
                <a:solidFill>
                  <a:srgbClr val="000000"/>
                </a:solidFill>
                <a:latin typeface="Verdana" panose="020B0604030504040204" pitchFamily="34" charset="0"/>
              </a:rPr>
              <a:t>(Max-Planck-Institut für extraterrestrische Physik)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F4F8187-E82A-6D01-DEB4-A79DB72126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00C65A-15E9-5346-B005-85833C78D214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A498FD9C-4B9D-CF2F-51BC-0F4FD9BA8C6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CCC1082E-D6B3-3C2F-3F9D-7171E95CF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 sz="1600">
                <a:solidFill>
                  <a:srgbClr val="000000"/>
                </a:solidFill>
                <a:latin typeface="Verdana" panose="020B0604030504040204" pitchFamily="34" charset="0"/>
              </a:rPr>
              <a:t>© Infrared and Submillimeter Astronomy Group at MPE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b="1">
                <a:solidFill>
                  <a:srgbClr val="000000"/>
                </a:solidFill>
                <a:latin typeface="Verdana" panose="020B0604030504040204" pitchFamily="34" charset="0"/>
              </a:rPr>
              <a:t>(Max-Planck-Institut für extraterrestrische Physik)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en-US" b="1">
                <a:solidFill>
                  <a:srgbClr val="000000"/>
                </a:solidFill>
                <a:latin typeface="Verdana" panose="020B0604030504040204" pitchFamily="34" charset="0"/>
              </a:rPr>
              <a:t>NOTE:  This is an infrared image rather than an X-Ray image, but the effect would be essentially the same.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72668F4-A3F5-8A5E-0FE7-F6449CD7EC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2B9208-1062-9B45-80B8-F26DCC1E23D4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95234" name="Rectangle 1026">
            <a:extLst>
              <a:ext uri="{FF2B5EF4-FFF2-40B4-BE49-F238E27FC236}">
                <a16:creationId xmlns:a16="http://schemas.microsoft.com/office/drawing/2014/main" id="{1C583424-42F0-EFC2-E1C5-F261CA899EB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1027">
            <a:extLst>
              <a:ext uri="{FF2B5EF4-FFF2-40B4-BE49-F238E27FC236}">
                <a16:creationId xmlns:a16="http://schemas.microsoft.com/office/drawing/2014/main" id="{C48819C2-D210-F0D6-F30A-AD43F82AF8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sz="1000"/>
          </a:p>
          <a:p>
            <a:r>
              <a:rPr lang="en-US" altLang="en-US" sz="1000"/>
              <a:t>Credit: </a:t>
            </a:r>
            <a:r>
              <a:rPr lang="en-US" altLang="en-US" sz="1000">
                <a:solidFill>
                  <a:schemeClr val="bg2"/>
                </a:solidFill>
              </a:rPr>
              <a:t>M74 Photo Credit: NOAO/AURA/NSF</a:t>
            </a:r>
            <a:endParaRPr lang="en-US" altLang="en-US"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62432C2-224C-C5C0-2988-C36A166226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7F5A9C-48C9-E14D-B24B-3EFF47C197F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158727A-0EF9-1A24-5FC3-90DFE079C1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E3CC72B-6B06-28B4-3946-ACD4E7DDD3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BE9B0A1-0720-CFCE-687D-D915B60B4D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E80DFC-2B0E-B641-B9D3-769332411C88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D4693176-03A5-2011-7DC9-43B759CEE4B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B364FD4C-5539-362B-85BD-1DA900614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09212BC-2E0A-DCF1-16F8-14AC67643F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A4AC52-B7D0-AA49-B5C2-621E78ECD1A3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C025C8C4-16EE-576A-4AEA-01F5CA5F269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A0C4E38D-DD81-BE31-F37F-4210A2C886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46301FE-FC9A-C2DE-6AFD-13A9510345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9F42F0-7EF5-8345-9299-B65719FD657D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3AF27D55-5310-736A-A1E5-14E00C755CA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A7F8A6FF-062A-7FA5-62D3-3E2217BD80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FAC6282-972B-721C-BA94-1BC85B553E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FE5FEA-7093-5446-9727-EFC2A987EF97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20834" name="Rectangle 1026">
            <a:extLst>
              <a:ext uri="{FF2B5EF4-FFF2-40B4-BE49-F238E27FC236}">
                <a16:creationId xmlns:a16="http://schemas.microsoft.com/office/drawing/2014/main" id="{8FAC974E-4BC4-925D-30EF-F0416F9DB7E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Rectangle 1027">
            <a:extLst>
              <a:ext uri="{FF2B5EF4-FFF2-40B4-BE49-F238E27FC236}">
                <a16:creationId xmlns:a16="http://schemas.microsoft.com/office/drawing/2014/main" id="{5C5A70B0-BD16-0D31-49E1-D5CBD249B0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9ED9E3A-AA54-7BE0-A18C-4D7FDFBC1A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2B0D16-72EE-2041-BD1A-01589D449895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1F48ADEC-0D6A-57FE-7585-5C6380293F3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5317931A-505A-149E-EB37-C07C9AB4B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EBEF237-B705-92B4-2D3E-26EA2AF8A4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06505-FD11-4F4A-BA40-E2DA841781C8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06498" name="Rectangle 1026">
            <a:extLst>
              <a:ext uri="{FF2B5EF4-FFF2-40B4-BE49-F238E27FC236}">
                <a16:creationId xmlns:a16="http://schemas.microsoft.com/office/drawing/2014/main" id="{4858DFE1-EA3A-9DC8-9C3E-D92AE0ECAF9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Rectangle 1027">
            <a:extLst>
              <a:ext uri="{FF2B5EF4-FFF2-40B4-BE49-F238E27FC236}">
                <a16:creationId xmlns:a16="http://schemas.microsoft.com/office/drawing/2014/main" id="{9A40D6F6-FFB4-6FD3-0364-B7C8B7DD7A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9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7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06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8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5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33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33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589A-A803-4FFB-AFBE-BFE42F968D87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55525-D68F-4AD0-BE5E-46267E7E1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1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3D2B-773B-4122-B0D2-6C28109DF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0609" y="1269830"/>
            <a:ext cx="9144000" cy="1508295"/>
          </a:xfrm>
        </p:spPr>
        <p:txBody>
          <a:bodyPr>
            <a:normAutofit fontScale="90000"/>
          </a:bodyPr>
          <a:lstStyle/>
          <a:p>
            <a:r>
              <a:rPr lang="en-US" dirty="0"/>
              <a:t>Black hole!!!</a:t>
            </a:r>
            <a:r>
              <a:rPr lang="ta-IN" dirty="0"/>
              <a:t/>
            </a:r>
            <a:br>
              <a:rPr lang="ta-IN" dirty="0"/>
            </a:br>
            <a:r>
              <a:rPr lang="en-US" dirty="0"/>
              <a:t/>
            </a:r>
            <a:br>
              <a:rPr lang="en-US" dirty="0"/>
            </a:br>
            <a:r>
              <a:rPr lang="ta-IN" sz="4400" dirty="0" err="1"/>
              <a:t>கருந்துளை</a:t>
            </a:r>
            <a:r>
              <a:rPr lang="en-IN" sz="4400" dirty="0"/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6DCA1-6842-4E68-8C3B-0F96C5A86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4" y="3429000"/>
            <a:ext cx="9267825" cy="2571750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                      </a:t>
            </a:r>
            <a:r>
              <a:rPr lang="en-US" dirty="0" err="1" smtClean="0"/>
              <a:t>Dr.C</a:t>
            </a:r>
            <a:r>
              <a:rPr lang="en-US" dirty="0"/>
              <a:t>. Joseph Prabagar, TASS EC member 					Lecturer in Physics</a:t>
            </a:r>
          </a:p>
          <a:p>
            <a:r>
              <a:rPr lang="en-US" dirty="0"/>
              <a:t>                                                                       Central Polytechnic College             </a:t>
            </a:r>
          </a:p>
          <a:p>
            <a:r>
              <a:rPr lang="en-US" dirty="0"/>
              <a:t>                                              Chennai -113</a:t>
            </a:r>
          </a:p>
          <a:p>
            <a:r>
              <a:rPr lang="en-US" dirty="0"/>
              <a:t>                                               </a:t>
            </a:r>
            <a:r>
              <a:rPr lang="en-US" dirty="0" smtClean="0"/>
              <a:t>27-11-2024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43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5885-31B9-4E92-A37F-67DD4303B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Black hole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5E2055-5CC8-4C8F-AB91-7D71751A7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Strongest gravity place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Light cannot escape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Singularity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Event horizon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Space – time curved much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2C92D-F819-4157-A099-2A574229C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31" y="1825625"/>
            <a:ext cx="5978769" cy="397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0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E9C9-13EB-43BD-BC29-34948129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7A8AC-1141-4275-AB93-CD3730D8D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John Mitchell – 1783 – (Newton theory) </a:t>
            </a:r>
          </a:p>
          <a:p>
            <a:endParaRPr lang="en-IN" dirty="0"/>
          </a:p>
          <a:p>
            <a:r>
              <a:rPr lang="en-IN" dirty="0"/>
              <a:t>General theory of relativity – Solution of Field equation</a:t>
            </a:r>
          </a:p>
          <a:p>
            <a:endParaRPr lang="en-IN" dirty="0"/>
          </a:p>
          <a:p>
            <a:r>
              <a:rPr lang="en-IN" dirty="0"/>
              <a:t>1968 – John Wheeler coined the term “black hole”</a:t>
            </a:r>
          </a:p>
          <a:p>
            <a:endParaRPr lang="en-IN" dirty="0"/>
          </a:p>
          <a:p>
            <a:r>
              <a:rPr lang="en-IN" dirty="0"/>
              <a:t>Before that, it was called “Schwarzschild singularities”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010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B4E4C-381D-4316-960F-35CDD149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B2B56D-9B9A-4C47-AE70-31F908DE0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43" y="2333625"/>
            <a:ext cx="3621826" cy="28826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456C25-C1AE-4F7A-9519-74676C371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4" y="1938456"/>
            <a:ext cx="5038725" cy="367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B7A5-775F-4145-9496-ABA7A8E9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Two types of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9108-4B45-4270-BECA-F1D18677A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IN" dirty="0"/>
              <a:t>1. Schwarzschild blackhole – Only mass, no spin, no charge</a:t>
            </a:r>
          </a:p>
          <a:p>
            <a:endParaRPr lang="en-IN" dirty="0"/>
          </a:p>
          <a:p>
            <a:r>
              <a:rPr lang="en-IN" dirty="0"/>
              <a:t>2. </a:t>
            </a:r>
            <a:r>
              <a:rPr lang="en-IN" sz="2400" dirty="0" err="1" smtClean="0">
                <a:latin typeface="Calibri (Body)"/>
              </a:rPr>
              <a:t>Reissner</a:t>
            </a:r>
            <a:r>
              <a:rPr lang="en-IN" sz="2400" dirty="0" smtClean="0">
                <a:latin typeface="Calibri (Body)"/>
              </a:rPr>
              <a:t> – </a:t>
            </a:r>
            <a:r>
              <a:rPr lang="en-IN" sz="2400" dirty="0" err="1" smtClean="0">
                <a:latin typeface="Calibri (Body)"/>
              </a:rPr>
              <a:t>Nordstorm</a:t>
            </a:r>
            <a:r>
              <a:rPr lang="en-IN" sz="2400" dirty="0" smtClean="0">
                <a:latin typeface="Calibri (Body)"/>
              </a:rPr>
              <a:t> </a:t>
            </a:r>
            <a:r>
              <a:rPr lang="en-IN" sz="2400" dirty="0" err="1" smtClean="0">
                <a:latin typeface="Calibri (Body)"/>
              </a:rPr>
              <a:t>blackhole</a:t>
            </a:r>
            <a:r>
              <a:rPr lang="en-IN" sz="2400" dirty="0" smtClean="0">
                <a:latin typeface="Calibri (Body)"/>
              </a:rPr>
              <a:t> – </a:t>
            </a:r>
            <a:r>
              <a:rPr lang="en-IN" sz="2400" dirty="0" smtClean="0">
                <a:latin typeface="Calibri (Body)"/>
              </a:rPr>
              <a:t>mass and charge</a:t>
            </a:r>
            <a:r>
              <a:rPr lang="en-IN" sz="2400" dirty="0">
                <a:latin typeface="Calibri (Body)"/>
              </a:rPr>
              <a:t> </a:t>
            </a:r>
            <a:r>
              <a:rPr lang="en-IN" sz="2400" dirty="0" smtClean="0">
                <a:latin typeface="Calibri (Body)"/>
              </a:rPr>
              <a:t>but no spin</a:t>
            </a:r>
            <a:r>
              <a:rPr lang="en-IN" sz="2400" b="0" i="0" dirty="0" smtClean="0">
                <a:solidFill>
                  <a:srgbClr val="FFFFFF"/>
                </a:solidFill>
                <a:effectLst/>
                <a:latin typeface="Calibri (Body)"/>
              </a:rPr>
              <a:t> </a:t>
            </a:r>
            <a:r>
              <a:rPr lang="en-IN" b="0" i="0" dirty="0">
                <a:solidFill>
                  <a:srgbClr val="FFFFFF"/>
                </a:solidFill>
                <a:effectLst/>
                <a:latin typeface="Calibri (Body)"/>
              </a:rPr>
              <a:t>black hole – Mass and Charge, no </a:t>
            </a:r>
            <a:r>
              <a:rPr lang="en-IN" b="0" i="0" dirty="0" smtClean="0">
                <a:solidFill>
                  <a:srgbClr val="FFFFFF"/>
                </a:solidFill>
                <a:effectLst/>
                <a:latin typeface="Calibri (Body)"/>
              </a:rPr>
              <a:t>spin</a:t>
            </a:r>
            <a:endParaRPr lang="en-IN" b="0" i="0" dirty="0">
              <a:solidFill>
                <a:srgbClr val="FFFFFF"/>
              </a:solidFill>
              <a:effectLst/>
              <a:latin typeface="Open Sans" panose="020B0606030504020204" pitchFamily="34" charset="0"/>
            </a:endParaRPr>
          </a:p>
          <a:p>
            <a:r>
              <a:rPr lang="en-IN" dirty="0"/>
              <a:t>3. Kerr-Black hole – Mass, spin but no charge</a:t>
            </a:r>
          </a:p>
        </p:txBody>
      </p:sp>
    </p:spTree>
    <p:extLst>
      <p:ext uri="{BB962C8B-B14F-4D97-AF65-F5344CB8AC3E}">
        <p14:creationId xmlns:p14="http://schemas.microsoft.com/office/powerpoint/2010/main" val="781095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53B11-0839-44C6-A05D-E2C07AC00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based on observation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79E71-7421-4AA5-B2AA-636BB297A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Stellar black holes (3 M to 100 M)</a:t>
            </a:r>
          </a:p>
          <a:p>
            <a:endParaRPr lang="en-US" dirty="0"/>
          </a:p>
          <a:p>
            <a:r>
              <a:rPr lang="en-US" dirty="0"/>
              <a:t>Intermediate black holes (100 M to 100000M)</a:t>
            </a:r>
          </a:p>
          <a:p>
            <a:endParaRPr lang="en-US" dirty="0"/>
          </a:p>
          <a:p>
            <a:r>
              <a:rPr lang="en-US" dirty="0"/>
              <a:t>Super massive black holes (million to billion times of the mass of the sun)</a:t>
            </a:r>
          </a:p>
        </p:txBody>
      </p:sp>
    </p:spTree>
    <p:extLst>
      <p:ext uri="{BB962C8B-B14F-4D97-AF65-F5344CB8AC3E}">
        <p14:creationId xmlns:p14="http://schemas.microsoft.com/office/powerpoint/2010/main" val="127369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0100-43D3-4BD6-B1F2-568A4DFE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Stellar black 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71F1-55F3-4CB0-A019-D9DF5366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Mostly from binary star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Cygnus X-1 (1965)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1E34949-B589-4DCF-98AA-5828F0176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23" y="1825625"/>
            <a:ext cx="56126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65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2594-A687-4850-857B-0374C1A09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FCB001-86B7-4B53-8FE6-8BEB4C092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6622" y="402431"/>
            <a:ext cx="6578113" cy="6053138"/>
          </a:xfrm>
        </p:spPr>
      </p:pic>
    </p:spTree>
    <p:extLst>
      <p:ext uri="{BB962C8B-B14F-4D97-AF65-F5344CB8AC3E}">
        <p14:creationId xmlns:p14="http://schemas.microsoft.com/office/powerpoint/2010/main" val="303570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77134-FABF-4B18-BFD4-8D64BD3BE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Super massive black 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5EB5E-0BB2-466F-9546-ECD0984B5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Center of almost all galaxies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Messier galaxy M87*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Milky way galaxy Sagittarius A*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5B2DA-D514-41BC-9D21-F85B50612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80" y="1156525"/>
            <a:ext cx="6126920" cy="533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8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28E17-C469-DFF1-78B8-7B33F356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29203-BAE2-404C-B102-7215A5C501C9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36873" name="Rectangle 9">
            <a:extLst>
              <a:ext uri="{FF2B5EF4-FFF2-40B4-BE49-F238E27FC236}">
                <a16:creationId xmlns:a16="http://schemas.microsoft.com/office/drawing/2014/main" id="{16B6F659-2AC6-96CF-2C9A-A25C765670A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419600" y="4191000"/>
            <a:ext cx="7772400" cy="1143000"/>
          </a:xfr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  <a:latin typeface="Gill Sans" panose="020B0502020104020203" pitchFamily="34" charset="-79"/>
              </a:rPr>
              <a:t>How have we survived?</a:t>
            </a: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41BDCE29-71D6-B822-C308-585F7238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8" name="Text Box 4">
            <a:extLst>
              <a:ext uri="{FF2B5EF4-FFF2-40B4-BE49-F238E27FC236}">
                <a16:creationId xmlns:a16="http://schemas.microsoft.com/office/drawing/2014/main" id="{B035BAD4-A8EE-EA18-C3BB-5C6A7290F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463" y="2377281"/>
            <a:ext cx="81867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Including one giant black hole at the very center.</a:t>
            </a:r>
          </a:p>
        </p:txBody>
      </p:sp>
      <p:sp>
        <p:nvSpPr>
          <p:cNvPr id="36869" name="Text Box 5">
            <a:extLst>
              <a:ext uri="{FF2B5EF4-FFF2-40B4-BE49-F238E27FC236}">
                <a16:creationId xmlns:a16="http://schemas.microsoft.com/office/drawing/2014/main" id="{1693A966-F23C-23B4-A689-78477E8C40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685800"/>
            <a:ext cx="527811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r>
              <a:rPr lang="en-US" altLang="en-US" dirty="0"/>
              <a:t>There are 200 billion stars in our galaxy, the Milky Way</a:t>
            </a:r>
          </a:p>
        </p:txBody>
      </p:sp>
      <p:sp>
        <p:nvSpPr>
          <p:cNvPr id="36870" name="Rectangle 6">
            <a:extLst>
              <a:ext uri="{FF2B5EF4-FFF2-40B4-BE49-F238E27FC236}">
                <a16:creationId xmlns:a16="http://schemas.microsoft.com/office/drawing/2014/main" id="{25B047AD-AE89-FC02-1432-B44473C8B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524001"/>
            <a:ext cx="5549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>
                    <a:alpha val="69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/>
              <a:t>There are also millions of black holes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87CB2-49CE-4320-8027-8E9FE5FD9583}"/>
              </a:ext>
            </a:extLst>
          </p:cNvPr>
          <p:cNvSpPr txBox="1"/>
          <p:nvPr/>
        </p:nvSpPr>
        <p:spPr>
          <a:xfrm>
            <a:off x="2626468" y="5637282"/>
            <a:ext cx="6324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4000" dirty="0">
                <a:latin typeface="Gill Sans" panose="020B0502020104020203" pitchFamily="34" charset="-79"/>
              </a:rPr>
              <a:t>How do have we survived?</a:t>
            </a:r>
            <a:endParaRPr lang="en-IN" sz="4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20EDE-4037-4A14-9148-499C6738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AA795-FC29-0841-81BC-BA1691BE684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94219" name="Rectangle 11">
            <a:extLst>
              <a:ext uri="{FF2B5EF4-FFF2-40B4-BE49-F238E27FC236}">
                <a16:creationId xmlns:a16="http://schemas.microsoft.com/office/drawing/2014/main" id="{4F139FF6-86E5-D220-E40F-37D89E1B393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419600" y="98425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So how do we survive amid all</a:t>
            </a:r>
            <a:br>
              <a:rPr lang="en-US" altLang="en-US" dirty="0"/>
            </a:br>
            <a:r>
              <a:rPr lang="en-US" altLang="en-US" dirty="0"/>
              <a:t> these Black Holes?</a:t>
            </a:r>
          </a:p>
        </p:txBody>
      </p:sp>
      <p:pic>
        <p:nvPicPr>
          <p:cNvPr id="94210" name="Picture 2">
            <a:extLst>
              <a:ext uri="{FF2B5EF4-FFF2-40B4-BE49-F238E27FC236}">
                <a16:creationId xmlns:a16="http://schemas.microsoft.com/office/drawing/2014/main" id="{E20FE8FB-AF3F-17FA-D35C-19C5591A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6162" y="1341547"/>
            <a:ext cx="5024438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211" name="Group 3">
            <a:extLst>
              <a:ext uri="{FF2B5EF4-FFF2-40B4-BE49-F238E27FC236}">
                <a16:creationId xmlns:a16="http://schemas.microsoft.com/office/drawing/2014/main" id="{A832EB43-6685-9B16-B41A-6AB91F493EE2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2057400"/>
            <a:ext cx="2438400" cy="1981200"/>
            <a:chOff x="2832" y="1008"/>
            <a:chExt cx="1536" cy="1248"/>
          </a:xfrm>
        </p:grpSpPr>
        <p:sp>
          <p:nvSpPr>
            <p:cNvPr id="94212" name="Oval 4">
              <a:extLst>
                <a:ext uri="{FF2B5EF4-FFF2-40B4-BE49-F238E27FC236}">
                  <a16:creationId xmlns:a16="http://schemas.microsoft.com/office/drawing/2014/main" id="{01669BBD-C798-8166-F121-9E393D87E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008"/>
              <a:ext cx="384" cy="384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3" name="Line 5">
              <a:extLst>
                <a:ext uri="{FF2B5EF4-FFF2-40B4-BE49-F238E27FC236}">
                  <a16:creationId xmlns:a16="http://schemas.microsoft.com/office/drawing/2014/main" id="{48CA219D-99DA-6B81-0F34-7225EE1C58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0" y="1056"/>
              <a:ext cx="1152" cy="1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214" name="Line 6">
              <a:extLst>
                <a:ext uri="{FF2B5EF4-FFF2-40B4-BE49-F238E27FC236}">
                  <a16:creationId xmlns:a16="http://schemas.microsoft.com/office/drawing/2014/main" id="{3D685835-1D06-34B0-EA26-BD3EF8A06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32" y="1392"/>
              <a:ext cx="1392" cy="86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4215" name="Text Box 7">
            <a:extLst>
              <a:ext uri="{FF2B5EF4-FFF2-40B4-BE49-F238E27FC236}">
                <a16:creationId xmlns:a16="http://schemas.microsoft.com/office/drawing/2014/main" id="{99D86737-E854-712F-9393-3992C22690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943601"/>
            <a:ext cx="2590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>
                <a:solidFill>
                  <a:schemeClr val="bg2"/>
                </a:solidFill>
              </a:rPr>
              <a:t>M74 Photo Credit: NOAO/AURA/NSF</a:t>
            </a:r>
          </a:p>
        </p:txBody>
      </p:sp>
      <p:sp>
        <p:nvSpPr>
          <p:cNvPr id="94217" name="Text Box 9">
            <a:extLst>
              <a:ext uri="{FF2B5EF4-FFF2-40B4-BE49-F238E27FC236}">
                <a16:creationId xmlns:a16="http://schemas.microsoft.com/office/drawing/2014/main" id="{AE1430A4-1BA4-ACDD-5EAE-4B5429849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4593" y="6018321"/>
            <a:ext cx="472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Great distances between the stars!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94C4-854D-4B81-A5BA-B902F6C3C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				How star forms?		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2CA07-5D60-4ECC-8BC4-D62D5199C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0" y="3429000"/>
            <a:ext cx="6354783" cy="32583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2EE9F-9D82-4DA5-A593-AA30D7128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23" y="3429000"/>
            <a:ext cx="5344383" cy="31975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2A7C46-F6E4-4751-8353-F2FC3135A9BC}"/>
              </a:ext>
            </a:extLst>
          </p:cNvPr>
          <p:cNvSpPr/>
          <p:nvPr/>
        </p:nvSpPr>
        <p:spPr>
          <a:xfrm>
            <a:off x="1477107" y="2138289"/>
            <a:ext cx="92706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…….Clouds of gas and dust (largely of Hydrogen)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1275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>
            <a:extLst>
              <a:ext uri="{FF2B5EF4-FFF2-40B4-BE49-F238E27FC236}">
                <a16:creationId xmlns:a16="http://schemas.microsoft.com/office/drawing/2014/main" id="{FE8B5BA2-ACD3-76CF-5237-A3BF6D8D73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r>
              <a:rPr lang="en-US" altLang="en-US"/>
              <a:t>What do you think? 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9D36135-B30B-6ADD-DC76-CE95BF05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08C9-ADA7-2049-A0F7-2A3BBC8ED7F7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ADC25818-40E6-3391-AB6E-0F004018D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6" y="3746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sp>
        <p:nvSpPr>
          <p:cNvPr id="73732" name="Text Box 4">
            <a:extLst>
              <a:ext uri="{FF2B5EF4-FFF2-40B4-BE49-F238E27FC236}">
                <a16:creationId xmlns:a16="http://schemas.microsoft.com/office/drawing/2014/main" id="{96B91689-A314-260A-2711-0E6CFB06C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600200"/>
            <a:ext cx="74676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>
              <a:spcBef>
                <a:spcPct val="50000"/>
              </a:spcBef>
              <a:buFont typeface="Times" charset="0"/>
              <a:buAutoNum type="arabicPeriod"/>
            </a:pPr>
            <a:r>
              <a:rPr lang="en-US" altLang="en-US" dirty="0">
                <a:latin typeface="Gill Sans" panose="020B0502020104020203" pitchFamily="34" charset="-79"/>
              </a:rPr>
              <a:t>What happens to a spaceship that falls into a black hole? </a:t>
            </a:r>
          </a:p>
          <a:p>
            <a:pPr>
              <a:spcBef>
                <a:spcPct val="50000"/>
              </a:spcBef>
              <a:buFont typeface="Times" charset="0"/>
              <a:buAutoNum type="arabicPeriod"/>
            </a:pPr>
            <a:r>
              <a:rPr lang="en-US" altLang="en-US" dirty="0">
                <a:latin typeface="Gill Sans" panose="020B0502020104020203" pitchFamily="34" charset="-79"/>
              </a:rPr>
              <a:t>Will the black holes in our Galaxy eventually suck up everything in it - a cosmic vacuum cleaner?</a:t>
            </a:r>
          </a:p>
          <a:p>
            <a:pPr>
              <a:spcBef>
                <a:spcPct val="50000"/>
              </a:spcBef>
              <a:buFont typeface="Times" charset="0"/>
              <a:buAutoNum type="arabicPeriod"/>
            </a:pPr>
            <a:r>
              <a:rPr lang="en-US" altLang="en-US" dirty="0">
                <a:latin typeface="Gill Sans" panose="020B0502020104020203" pitchFamily="34" charset="-79"/>
              </a:rPr>
              <a:t>What would happen to Earth if the Sun was replaced by a black hole of the same mass?</a:t>
            </a:r>
          </a:p>
          <a:p>
            <a:pPr>
              <a:spcBef>
                <a:spcPct val="50000"/>
              </a:spcBef>
              <a:buFont typeface="Times" charset="0"/>
              <a:buAutoNum type="arabicPeriod"/>
            </a:pPr>
            <a:r>
              <a:rPr lang="en-US" altLang="en-US" dirty="0">
                <a:latin typeface="Gill Sans" panose="020B0502020104020203" pitchFamily="34" charset="-79"/>
              </a:rPr>
              <a:t>If we can’t see black holes, how do we know they are there?</a:t>
            </a:r>
          </a:p>
          <a:p>
            <a:pPr>
              <a:spcBef>
                <a:spcPct val="50000"/>
              </a:spcBef>
              <a:buFont typeface="Times" charset="0"/>
              <a:buAutoNum type="arabicPeriod"/>
            </a:pPr>
            <a:endParaRPr lang="en-US" altLang="en-US" dirty="0">
              <a:latin typeface="Gill Sans" panose="020B0502020104020203" pitchFamily="34" charset="-79"/>
            </a:endParaRPr>
          </a:p>
        </p:txBody>
      </p:sp>
      <p:pic>
        <p:nvPicPr>
          <p:cNvPr id="73733" name="Picture 5">
            <a:extLst>
              <a:ext uri="{FF2B5EF4-FFF2-40B4-BE49-F238E27FC236}">
                <a16:creationId xmlns:a16="http://schemas.microsoft.com/office/drawing/2014/main" id="{7D14D4CF-95A0-80D4-7B31-297FCE624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8" t="3064" r="2188"/>
          <a:stretch>
            <a:fillRect/>
          </a:stretch>
        </p:blipFill>
        <p:spPr bwMode="auto">
          <a:xfrm>
            <a:off x="7670800" y="4343401"/>
            <a:ext cx="2997200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8" name="Rectangle 4">
            <a:extLst>
              <a:ext uri="{FF2B5EF4-FFF2-40B4-BE49-F238E27FC236}">
                <a16:creationId xmlns:a16="http://schemas.microsoft.com/office/drawing/2014/main" id="{92F8F497-6358-5C41-BBA2-A31D997A28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 altLang="en-US"/>
              <a:t>Falling into a Black Hole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6356712-1462-7A06-AA02-8D308053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9D66D-C7DD-6F4A-81AC-50972CE3CE4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9D7AA300-1D6E-A612-F233-FFEB3E54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447800"/>
            <a:ext cx="7924800" cy="434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738F5A12-0188-EFD6-A01C-DF4257DC4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989" y="7016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113669" name="Picture 5">
            <a:extLst>
              <a:ext uri="{FF2B5EF4-FFF2-40B4-BE49-F238E27FC236}">
                <a16:creationId xmlns:a16="http://schemas.microsoft.com/office/drawing/2014/main" id="{61043B0D-5DB7-5C70-36BC-588A54A1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1447801"/>
            <a:ext cx="57912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77" name="Text Box 13">
            <a:extLst>
              <a:ext uri="{FF2B5EF4-FFF2-40B4-BE49-F238E27FC236}">
                <a16:creationId xmlns:a16="http://schemas.microsoft.com/office/drawing/2014/main" id="{FD735656-F544-2C70-43C3-7A31FA462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096000"/>
            <a:ext cx="1981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600"/>
              <a:t>Not to Scale</a:t>
            </a:r>
          </a:p>
        </p:txBody>
      </p:sp>
      <p:pic>
        <p:nvPicPr>
          <p:cNvPr id="113678" name="Picture 14">
            <a:extLst>
              <a:ext uri="{FF2B5EF4-FFF2-40B4-BE49-F238E27FC236}">
                <a16:creationId xmlns:a16="http://schemas.microsoft.com/office/drawing/2014/main" id="{501D655F-630C-3817-D18E-ABAD666C6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5401" y="1143001"/>
            <a:ext cx="1357313" cy="88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6" name="Rectangle 4">
            <a:extLst>
              <a:ext uri="{FF2B5EF4-FFF2-40B4-BE49-F238E27FC236}">
                <a16:creationId xmlns:a16="http://schemas.microsoft.com/office/drawing/2014/main" id="{99250D7F-450F-D3E1-570B-A6B854B8A6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 altLang="en-US"/>
              <a:t>Falling into a Black Hole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36F146B4-7E26-F15C-075A-E6C7E4B0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6BC21-DD02-1045-93F1-21AC2536A52B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6AA9A6B4-42A9-D0E5-6BD6-357D65AE30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447800"/>
            <a:ext cx="7924800" cy="434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EB267FE1-FF7B-5A3C-5522-D8D1F7623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989" y="7016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115717" name="Picture 5">
            <a:extLst>
              <a:ext uri="{FF2B5EF4-FFF2-40B4-BE49-F238E27FC236}">
                <a16:creationId xmlns:a16="http://schemas.microsoft.com/office/drawing/2014/main" id="{6B4CD6A5-AB78-407E-46A6-DBE125671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1447801"/>
            <a:ext cx="57912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22" name="Text Box 10">
            <a:extLst>
              <a:ext uri="{FF2B5EF4-FFF2-40B4-BE49-F238E27FC236}">
                <a16:creationId xmlns:a16="http://schemas.microsoft.com/office/drawing/2014/main" id="{22BC14D2-B14E-5ADF-E490-C0EB9AD81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096000"/>
            <a:ext cx="198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Not to Scale</a:t>
            </a:r>
          </a:p>
        </p:txBody>
      </p:sp>
      <p:pic>
        <p:nvPicPr>
          <p:cNvPr id="115724" name="Picture 12">
            <a:extLst>
              <a:ext uri="{FF2B5EF4-FFF2-40B4-BE49-F238E27FC236}">
                <a16:creationId xmlns:a16="http://schemas.microsoft.com/office/drawing/2014/main" id="{B3333E34-9876-B5CB-DFB3-60F34B3C5DC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1981200"/>
            <a:ext cx="1676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4" name="Rectangle 4">
            <a:extLst>
              <a:ext uri="{FF2B5EF4-FFF2-40B4-BE49-F238E27FC236}">
                <a16:creationId xmlns:a16="http://schemas.microsoft.com/office/drawing/2014/main" id="{DAF404CF-F48E-8D6A-A085-61B8454676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 altLang="en-US"/>
              <a:t>Falling into a Black Hole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CF8C959-D62E-D4A3-010F-69230446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A22-9955-1C49-A350-A820A577180F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E21D7EE8-B01D-91A0-BDC9-F28F5EF62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447800"/>
            <a:ext cx="7924800" cy="434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E11DB90A-0F7A-C7AD-5519-00B46DA84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989" y="7016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117765" name="Picture 5">
            <a:extLst>
              <a:ext uri="{FF2B5EF4-FFF2-40B4-BE49-F238E27FC236}">
                <a16:creationId xmlns:a16="http://schemas.microsoft.com/office/drawing/2014/main" id="{4F08025E-E674-DFDF-8E75-025825965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1447801"/>
            <a:ext cx="57912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770" name="Text Box 10">
            <a:extLst>
              <a:ext uri="{FF2B5EF4-FFF2-40B4-BE49-F238E27FC236}">
                <a16:creationId xmlns:a16="http://schemas.microsoft.com/office/drawing/2014/main" id="{4625457A-9AE4-FE97-D96C-2F74E8276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096000"/>
            <a:ext cx="198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Not to Scale</a:t>
            </a:r>
          </a:p>
        </p:txBody>
      </p:sp>
      <p:pic>
        <p:nvPicPr>
          <p:cNvPr id="117773" name="Picture 13">
            <a:extLst>
              <a:ext uri="{FF2B5EF4-FFF2-40B4-BE49-F238E27FC236}">
                <a16:creationId xmlns:a16="http://schemas.microsoft.com/office/drawing/2014/main" id="{2F8BC05C-F0FD-9A29-282C-0A072FB2A68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4401" y="2667000"/>
            <a:ext cx="2271713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2" name="Rectangle 4">
            <a:extLst>
              <a:ext uri="{FF2B5EF4-FFF2-40B4-BE49-F238E27FC236}">
                <a16:creationId xmlns:a16="http://schemas.microsoft.com/office/drawing/2014/main" id="{760E29B0-999A-9E37-D6D4-C080ACB43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 altLang="en-US"/>
              <a:t>Falling into a Black Hole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7A1DB8B-7FD9-D411-C9F2-ADE29229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1D7AA-D912-5841-B5B8-665FBDE1DC28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3DC6BAC1-549E-4B36-13AC-53BA4C18A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447800"/>
            <a:ext cx="7924800" cy="4343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326A1AC1-03AB-1271-0AFA-7E00BC6FC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989" y="70167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119813" name="Picture 5">
            <a:extLst>
              <a:ext uri="{FF2B5EF4-FFF2-40B4-BE49-F238E27FC236}">
                <a16:creationId xmlns:a16="http://schemas.microsoft.com/office/drawing/2014/main" id="{AA8F65F0-BC1B-09A6-58C3-92C79D7D3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1447801"/>
            <a:ext cx="57912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818" name="Text Box 10">
            <a:extLst>
              <a:ext uri="{FF2B5EF4-FFF2-40B4-BE49-F238E27FC236}">
                <a16:creationId xmlns:a16="http://schemas.microsoft.com/office/drawing/2014/main" id="{D89D4518-2243-7A2A-25AF-7136D759D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096000"/>
            <a:ext cx="198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Not to Scale</a:t>
            </a:r>
          </a:p>
        </p:txBody>
      </p:sp>
      <p:pic>
        <p:nvPicPr>
          <p:cNvPr id="119821" name="Picture 13">
            <a:extLst>
              <a:ext uri="{FF2B5EF4-FFF2-40B4-BE49-F238E27FC236}">
                <a16:creationId xmlns:a16="http://schemas.microsoft.com/office/drawing/2014/main" id="{D421CA6B-413A-02A1-7595-A38D74EAAF3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1" y="3200400"/>
            <a:ext cx="2424113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198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6E0FA-862C-573F-BCED-F4BE2566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A48C1-326B-2F47-98A1-6B0082C5828D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0ED19A1D-9A55-6394-DF4D-0695AA95A7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05200" y="0"/>
            <a:ext cx="8686800" cy="914400"/>
          </a:xfrm>
        </p:spPr>
        <p:txBody>
          <a:bodyPr/>
          <a:lstStyle/>
          <a:p>
            <a:r>
              <a:rPr lang="en-US" altLang="en-US"/>
              <a:t>What would happen if the Sun was…</a:t>
            </a:r>
          </a:p>
        </p:txBody>
      </p:sp>
      <p:sp>
        <p:nvSpPr>
          <p:cNvPr id="103432" name="Text Box 8">
            <a:extLst>
              <a:ext uri="{FF2B5EF4-FFF2-40B4-BE49-F238E27FC236}">
                <a16:creationId xmlns:a16="http://schemas.microsoft.com/office/drawing/2014/main" id="{096898F0-EEAE-4AB6-F09F-4BA6AD97E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096000"/>
            <a:ext cx="198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Not to Scale</a:t>
            </a:r>
          </a:p>
        </p:txBody>
      </p:sp>
      <p:pic>
        <p:nvPicPr>
          <p:cNvPr id="103433" name="Picture 9">
            <a:extLst>
              <a:ext uri="{FF2B5EF4-FFF2-40B4-BE49-F238E27FC236}">
                <a16:creationId xmlns:a16="http://schemas.microsoft.com/office/drawing/2014/main" id="{3E2A477B-DE55-4ADB-183D-D07120EC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914400"/>
            <a:ext cx="556260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8EFE7-7DD6-6F9D-7190-BBB230BF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5C892-8EDB-8B45-9A24-C066F47B063B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E8F6B448-E734-EF95-8080-668F8E2BF5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686800" cy="914400"/>
          </a:xfrm>
        </p:spPr>
        <p:txBody>
          <a:bodyPr/>
          <a:lstStyle/>
          <a:p>
            <a:r>
              <a:rPr lang="en-US" altLang="en-US"/>
              <a:t>… changed into a Black Hole?</a:t>
            </a: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40B7D27A-0964-79A8-E9F0-6C68758F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0" y="6096000"/>
            <a:ext cx="1981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Not to Scale</a:t>
            </a:r>
          </a:p>
        </p:txBody>
      </p:sp>
      <p:pic>
        <p:nvPicPr>
          <p:cNvPr id="105479" name="Picture 7">
            <a:extLst>
              <a:ext uri="{FF2B5EF4-FFF2-40B4-BE49-F238E27FC236}">
                <a16:creationId xmlns:a16="http://schemas.microsoft.com/office/drawing/2014/main" id="{3FA04E5F-72C1-C9BB-0F43-E98F67553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6600" y="909638"/>
            <a:ext cx="5562600" cy="519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67007-ABEF-F08E-A0B4-ADF1D248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44392-FA98-5E40-AD2E-D8BC36CCDD90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DADCF51D-F54E-E4C2-33B7-8586C5F8505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05200" y="685800"/>
            <a:ext cx="8686800" cy="1143000"/>
          </a:xfrm>
        </p:spPr>
        <p:txBody>
          <a:bodyPr/>
          <a:lstStyle/>
          <a:p>
            <a:r>
              <a:rPr lang="en-US" altLang="en-US"/>
              <a:t>How do we know it’s there?</a:t>
            </a:r>
          </a:p>
        </p:txBody>
      </p:sp>
      <p:pic>
        <p:nvPicPr>
          <p:cNvPr id="92166" name="Picture 6">
            <a:extLst>
              <a:ext uri="{FF2B5EF4-FFF2-40B4-BE49-F238E27FC236}">
                <a16:creationId xmlns:a16="http://schemas.microsoft.com/office/drawing/2014/main" id="{AEF0AFB0-8E85-7642-F3F7-890329C2C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400" y="2133601"/>
            <a:ext cx="6807200" cy="40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7" name="Text Box 7">
            <a:extLst>
              <a:ext uri="{FF2B5EF4-FFF2-40B4-BE49-F238E27FC236}">
                <a16:creationId xmlns:a16="http://schemas.microsoft.com/office/drawing/2014/main" id="{1B88C90D-1E3B-4900-76F8-E1A7ABFB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1" y="4648201"/>
            <a:ext cx="23590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Hot material falling into the black hole. </a:t>
            </a:r>
            <a:endParaRPr lang="en-US" altLang="en-US" sz="2000">
              <a:solidFill>
                <a:srgbClr val="FFFF00"/>
              </a:solidFill>
            </a:endParaRPr>
          </a:p>
        </p:txBody>
      </p:sp>
      <p:sp>
        <p:nvSpPr>
          <p:cNvPr id="92168" name="Text Box 8">
            <a:extLst>
              <a:ext uri="{FF2B5EF4-FFF2-40B4-BE49-F238E27FC236}">
                <a16:creationId xmlns:a16="http://schemas.microsoft.com/office/drawing/2014/main" id="{F1AB1E04-5DE9-2343-D039-B57D78A66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2209801"/>
            <a:ext cx="2362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altLang="en-US">
                <a:solidFill>
                  <a:schemeClr val="bg1"/>
                </a:solidFill>
              </a:rPr>
              <a:t>“Weird” motions of objects nearby</a:t>
            </a:r>
          </a:p>
        </p:txBody>
      </p:sp>
      <p:sp>
        <p:nvSpPr>
          <p:cNvPr id="92169" name="Text Box 9">
            <a:extLst>
              <a:ext uri="{FF2B5EF4-FFF2-40B4-BE49-F238E27FC236}">
                <a16:creationId xmlns:a16="http://schemas.microsoft.com/office/drawing/2014/main" id="{323BBD0C-B0C4-00A4-2125-D46866584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1" y="2209800"/>
            <a:ext cx="19271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Jets of glowing gas</a:t>
            </a:r>
          </a:p>
        </p:txBody>
      </p:sp>
      <p:sp>
        <p:nvSpPr>
          <p:cNvPr id="92170" name="Text Box 10">
            <a:extLst>
              <a:ext uri="{FF2B5EF4-FFF2-40B4-BE49-F238E27FC236}">
                <a16:creationId xmlns:a16="http://schemas.microsoft.com/office/drawing/2014/main" id="{D40DB6B9-305A-16AA-4B5A-863CD05CE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324601"/>
            <a:ext cx="2209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>
                <a:solidFill>
                  <a:schemeClr val="bg1"/>
                </a:solidFill>
              </a:rPr>
              <a:t>Credit: ESA, NASA, and Felix Mirabel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64F81-6151-753A-0307-2D0516C7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DA1E5-4EEE-AA41-9766-17E09D822668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1258725C-3265-9FB4-FFFC-809848BA2E5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05200" y="685800"/>
            <a:ext cx="8686800" cy="1143000"/>
          </a:xfrm>
        </p:spPr>
        <p:txBody>
          <a:bodyPr/>
          <a:lstStyle/>
          <a:p>
            <a:r>
              <a:rPr lang="en-US" altLang="en-US"/>
              <a:t>How do we know it’s there?</a:t>
            </a:r>
          </a:p>
        </p:txBody>
      </p:sp>
      <p:pic>
        <p:nvPicPr>
          <p:cNvPr id="107528" name="Picture 8">
            <a:extLst>
              <a:ext uri="{FF2B5EF4-FFF2-40B4-BE49-F238E27FC236}">
                <a16:creationId xmlns:a16="http://schemas.microsoft.com/office/drawing/2014/main" id="{B3DD2091-B51E-8A5C-B8DA-895769920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16764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29" name="Text Box 9">
            <a:extLst>
              <a:ext uri="{FF2B5EF4-FFF2-40B4-BE49-F238E27FC236}">
                <a16:creationId xmlns:a16="http://schemas.microsoft.com/office/drawing/2014/main" id="{E7F863AF-7D25-8993-277D-38D4FD827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6324600"/>
            <a:ext cx="5181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schemeClr val="bg1"/>
                </a:solidFill>
              </a:rPr>
              <a:t>Movie courtesy Max-Planck-Institute for extraterrestrial Physics, Germany.</a:t>
            </a:r>
          </a:p>
        </p:txBody>
      </p:sp>
      <p:sp>
        <p:nvSpPr>
          <p:cNvPr id="107530" name="Text Box 10">
            <a:extLst>
              <a:ext uri="{FF2B5EF4-FFF2-40B4-BE49-F238E27FC236}">
                <a16:creationId xmlns:a16="http://schemas.microsoft.com/office/drawing/2014/main" id="{D35BCFAE-1617-7449-6BC3-CCB66D55F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1828801"/>
            <a:ext cx="1981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“Weird” motions of objects nearby</a:t>
            </a:r>
          </a:p>
        </p:txBody>
      </p:sp>
      <p:sp>
        <p:nvSpPr>
          <p:cNvPr id="107531" name="Text Box 11">
            <a:extLst>
              <a:ext uri="{FF2B5EF4-FFF2-40B4-BE49-F238E27FC236}">
                <a16:creationId xmlns:a16="http://schemas.microsoft.com/office/drawing/2014/main" id="{C669EF9D-EB83-12E5-2CF9-A07E04957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752601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Years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FE341-2E58-63AD-3F4A-2305BF38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B479-E52D-E34D-A254-302E068DDE0B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67ADFF6C-6818-CC7A-8070-DD62AC2B642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505200" y="685800"/>
            <a:ext cx="8686800" cy="1143000"/>
          </a:xfrm>
        </p:spPr>
        <p:txBody>
          <a:bodyPr/>
          <a:lstStyle/>
          <a:p>
            <a:r>
              <a:rPr lang="en-US" altLang="en-US"/>
              <a:t>How do we know it’s there?</a:t>
            </a:r>
          </a:p>
        </p:txBody>
      </p:sp>
      <p:pic>
        <p:nvPicPr>
          <p:cNvPr id="109572" name="Picture 4">
            <a:extLst>
              <a:ext uri="{FF2B5EF4-FFF2-40B4-BE49-F238E27FC236}">
                <a16:creationId xmlns:a16="http://schemas.microsoft.com/office/drawing/2014/main" id="{B1500303-AC7E-D8AE-188E-92BF1465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167640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3" name="Text Box 5">
            <a:extLst>
              <a:ext uri="{FF2B5EF4-FFF2-40B4-BE49-F238E27FC236}">
                <a16:creationId xmlns:a16="http://schemas.microsoft.com/office/drawing/2014/main" id="{6E4ED157-4E13-5647-00A2-561961263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6324600"/>
            <a:ext cx="5181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schemeClr val="bg1"/>
                </a:solidFill>
              </a:rPr>
              <a:t>Movie courtesy Max-Planck-Institute for extraterrestrial Physics, Germany.</a:t>
            </a:r>
          </a:p>
        </p:txBody>
      </p:sp>
      <p:sp>
        <p:nvSpPr>
          <p:cNvPr id="109574" name="Text Box 6">
            <a:extLst>
              <a:ext uri="{FF2B5EF4-FFF2-40B4-BE49-F238E27FC236}">
                <a16:creationId xmlns:a16="http://schemas.microsoft.com/office/drawing/2014/main" id="{1BE720ED-3ACA-9408-D1CB-F3A396470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1" y="3810001"/>
            <a:ext cx="23590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Hot material falling into the black hole. </a:t>
            </a:r>
            <a:endParaRPr lang="en-US" altLang="en-US" sz="2000">
              <a:solidFill>
                <a:srgbClr val="FFFF00"/>
              </a:solidFill>
            </a:endParaRPr>
          </a:p>
        </p:txBody>
      </p:sp>
      <p:sp>
        <p:nvSpPr>
          <p:cNvPr id="109575" name="Text Box 7">
            <a:extLst>
              <a:ext uri="{FF2B5EF4-FFF2-40B4-BE49-F238E27FC236}">
                <a16:creationId xmlns:a16="http://schemas.microsoft.com/office/drawing/2014/main" id="{399526DF-D60E-30D4-8AF6-4AE88ED21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5791201"/>
            <a:ext cx="1295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Minutes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3BB9-383E-4561-9529-C8B5FFA9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do star forms?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B370B-644D-4F6D-B7BC-8E30811BB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Temperature increases…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Internal pressure build up….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Proto star formed….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65DA8-E63B-4577-81CF-62A3B2E93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91" y="3429000"/>
            <a:ext cx="6856074" cy="26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74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F57D-34BD-4EBA-BADE-10D19530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Physics Noble Prize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CD8A75-F039-4559-A866-BAC6C8F2C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997" y="2180492"/>
            <a:ext cx="7836006" cy="3094893"/>
          </a:xfrm>
        </p:spPr>
      </p:pic>
    </p:spTree>
    <p:extLst>
      <p:ext uri="{BB962C8B-B14F-4D97-AF65-F5344CB8AC3E}">
        <p14:creationId xmlns:p14="http://schemas.microsoft.com/office/powerpoint/2010/main" val="3505197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5BBA-65ED-403B-A89B-1B999780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a-IN" sz="2400" dirty="0" err="1"/>
              <a:t>கருந்துளைக்குள்</a:t>
            </a:r>
            <a:r>
              <a:rPr lang="ta-IN" sz="2400" dirty="0"/>
              <a:t> இருப்பது வெறும் காலம் மட்டுமே.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A0F6C-456E-4CD8-B268-FE53B27BA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0788" y="1747838"/>
            <a:ext cx="4564573" cy="4351338"/>
          </a:xfrm>
        </p:spPr>
      </p:pic>
    </p:spTree>
    <p:extLst>
      <p:ext uri="{BB962C8B-B14F-4D97-AF65-F5344CB8AC3E}">
        <p14:creationId xmlns:p14="http://schemas.microsoft.com/office/powerpoint/2010/main" val="3955377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4BB13-4C80-4CFB-8777-6F8DBDB54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M87* and Sag A*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B27575-0D16-4D7F-B728-434CD4456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38" y="1690688"/>
            <a:ext cx="6101748" cy="45763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55669E-FFE9-4CA7-A120-5A8D9BA63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1616" y="2833450"/>
            <a:ext cx="7597854" cy="274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4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C250-8DA6-49A8-88B4-C1B92F9F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Horizon telescopes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BB0F7E-6888-4006-9744-E0EDDB0F2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835" y="1864605"/>
            <a:ext cx="4628270" cy="46282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BA590-7C92-471D-A9C5-ABF1054CE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35" y="2111375"/>
            <a:ext cx="819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16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2FB5-3357-46BB-BCC1-4797147A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EC8ADD-45CD-4FBC-B369-10DA5322D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63" y="465541"/>
            <a:ext cx="4177593" cy="6194764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61B091-0857-420E-8655-8D5129697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46" y="595902"/>
            <a:ext cx="4277978" cy="566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97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DAA0B-4C30-4498-B754-06DEECEA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Stephen Hawking - Black hole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7A65AC-F7A2-41BC-B994-782154FBA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29694"/>
            <a:ext cx="3657600" cy="2743200"/>
          </a:xfrm>
        </p:spPr>
      </p:pic>
    </p:spTree>
    <p:extLst>
      <p:ext uri="{BB962C8B-B14F-4D97-AF65-F5344CB8AC3E}">
        <p14:creationId xmlns:p14="http://schemas.microsoft.com/office/powerpoint/2010/main" val="291235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3604-DD3A-487C-9E02-B60E2A997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Hawking radiation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B793F-9E10-46EF-9465-BB4C6DA91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General relativity + Quantum mechanics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2C25E-1BE1-49AF-B63A-C2545C955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82" y="2838232"/>
            <a:ext cx="5144218" cy="3124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BFBD2-2B51-4A7A-AEE2-CC75D8C8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18" y="2776537"/>
            <a:ext cx="44958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68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98E6-09F7-4F5C-952F-4E83AF25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109FB-8C79-4E04-8445-7383BF664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Hawking radiation – no observable evidence so far</a:t>
            </a:r>
          </a:p>
          <a:p>
            <a:endParaRPr lang="en-IN" dirty="0"/>
          </a:p>
          <a:p>
            <a:r>
              <a:rPr lang="en-IN" dirty="0"/>
              <a:t>The  energy of radiation is inversely proportional to its mass </a:t>
            </a:r>
          </a:p>
          <a:p>
            <a:endParaRPr lang="en-IN" dirty="0"/>
          </a:p>
          <a:p>
            <a:r>
              <a:rPr lang="en-IN" dirty="0"/>
              <a:t>Slowly the blackhole evaporate (prediction!!!!)</a:t>
            </a:r>
          </a:p>
        </p:txBody>
      </p:sp>
    </p:spTree>
    <p:extLst>
      <p:ext uri="{BB962C8B-B14F-4D97-AF65-F5344CB8AC3E}">
        <p14:creationId xmlns:p14="http://schemas.microsoft.com/office/powerpoint/2010/main" val="34776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D3DC-11C6-4B84-A9DE-0EF12903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அமல் </a:t>
            </a:r>
            <a:r>
              <a:rPr lang="ta-IN" dirty="0" err="1"/>
              <a:t>ரே</a:t>
            </a:r>
            <a:r>
              <a:rPr lang="ta-IN" dirty="0"/>
              <a:t> </a:t>
            </a:r>
            <a:r>
              <a:rPr lang="ta-IN" dirty="0" err="1"/>
              <a:t>சவுத்ரி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7EE1AA-3E5E-4905-A5BE-9C8AE1D32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712" y="1905794"/>
            <a:ext cx="6124575" cy="4191000"/>
          </a:xfrm>
        </p:spPr>
      </p:pic>
    </p:spTree>
    <p:extLst>
      <p:ext uri="{BB962C8B-B14F-4D97-AF65-F5344CB8AC3E}">
        <p14:creationId xmlns:p14="http://schemas.microsoft.com/office/powerpoint/2010/main" val="1278640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FDCF-D2B9-4602-9F42-62D958B7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Priyamvada</a:t>
            </a:r>
            <a:r>
              <a:rPr lang="en-IN" dirty="0"/>
              <a:t> Natarajan – Yale University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AF252A-AE47-4662-A3F3-0F16524C7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She born in </a:t>
            </a:r>
            <a:r>
              <a:rPr lang="en-IN" dirty="0" err="1"/>
              <a:t>Coiambatore</a:t>
            </a:r>
            <a:r>
              <a:rPr lang="en-IN" dirty="0"/>
              <a:t>, Tamilnadu</a:t>
            </a:r>
          </a:p>
          <a:p>
            <a:endParaRPr lang="en-IN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DB8E378-C65F-4FF5-AE22-52DDAABF7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62" y="2383631"/>
            <a:ext cx="6776839" cy="392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61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CADA-4CD0-4CB6-B9EA-3D4F72C5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Nuclear Fusion starts….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3A764-F450-4414-A2A3-A4E0203C7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Star is born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Main sequence star…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Sun is a main sequence star…</a:t>
            </a:r>
          </a:p>
        </p:txBody>
      </p:sp>
    </p:spTree>
    <p:extLst>
      <p:ext uri="{BB962C8B-B14F-4D97-AF65-F5344CB8AC3E}">
        <p14:creationId xmlns:p14="http://schemas.microsoft.com/office/powerpoint/2010/main" val="1339389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E90A8-F865-43B7-A40C-7A72B6DFA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265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Thank you all !!!!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77749-6871-4FED-A4B4-2543F00A9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4825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7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97B3-3DB3-4D73-ACE0-66914E5B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AD420F-C100-4A2A-8D8F-2602E0B2F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0007" y="452386"/>
            <a:ext cx="7810544" cy="6220788"/>
          </a:xfrm>
        </p:spPr>
      </p:pic>
    </p:spTree>
    <p:extLst>
      <p:ext uri="{BB962C8B-B14F-4D97-AF65-F5344CB8AC3E}">
        <p14:creationId xmlns:p14="http://schemas.microsoft.com/office/powerpoint/2010/main" val="2516554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9FC6-1BED-41C0-AB0A-DBAE8520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856F-FBF4-414D-8B50-0F15C05CB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 giant ---- Nova</a:t>
            </a:r>
          </a:p>
          <a:p>
            <a:r>
              <a:rPr lang="en-US" dirty="0">
                <a:solidFill>
                  <a:schemeClr val="bg1"/>
                </a:solidFill>
              </a:rPr>
              <a:t>Super red </a:t>
            </a:r>
            <a:r>
              <a:rPr lang="en-US" dirty="0" err="1">
                <a:solidFill>
                  <a:schemeClr val="bg1"/>
                </a:solidFill>
              </a:rPr>
              <a:t>gaint</a:t>
            </a:r>
            <a:r>
              <a:rPr lang="en-US" dirty="0">
                <a:solidFill>
                  <a:schemeClr val="bg1"/>
                </a:solidFill>
              </a:rPr>
              <a:t> ----- Supernova (</a:t>
            </a:r>
            <a:r>
              <a:rPr lang="en-US" dirty="0" err="1">
                <a:solidFill>
                  <a:schemeClr val="bg1"/>
                </a:solidFill>
              </a:rPr>
              <a:t>Bettelgeuse</a:t>
            </a:r>
            <a:r>
              <a:rPr lang="en-US" dirty="0">
                <a:solidFill>
                  <a:schemeClr val="bg1"/>
                </a:solidFill>
              </a:rPr>
              <a:t>, Antares)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9949C-B16F-4115-8534-DAB271D0B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0" y="3220989"/>
            <a:ext cx="5278525" cy="2955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29E15-3AE2-44DF-A39C-889BBE6CE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61" y="2793433"/>
            <a:ext cx="6181139" cy="406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Supernova explosion –</a:t>
            </a:r>
            <a:br>
              <a:rPr lang="en-IN" dirty="0" smtClean="0"/>
            </a:br>
            <a:r>
              <a:rPr lang="en-IN" dirty="0" smtClean="0"/>
              <a:t>1.  </a:t>
            </a:r>
            <a:r>
              <a:rPr lang="en-IN" dirty="0"/>
              <a:t>Core – Collapse Supernova explosion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IN" dirty="0"/>
          </a:p>
          <a:p>
            <a:r>
              <a:rPr lang="en-IN" dirty="0" smtClean="0"/>
              <a:t>Masses &gt; 8 solar mass</a:t>
            </a:r>
          </a:p>
          <a:p>
            <a:r>
              <a:rPr lang="en-IN" dirty="0" smtClean="0"/>
              <a:t>Electron degeneracy pressure not </a:t>
            </a:r>
          </a:p>
          <a:p>
            <a:pPr marL="0" indent="0">
              <a:buNone/>
            </a:pPr>
            <a:r>
              <a:rPr lang="en-IN" dirty="0" smtClean="0"/>
              <a:t>Sufficient, then iron core starts to collapse</a:t>
            </a:r>
          </a:p>
          <a:p>
            <a:r>
              <a:rPr lang="en-IN" dirty="0" err="1" smtClean="0"/>
              <a:t>p+e</a:t>
            </a:r>
            <a:r>
              <a:rPr lang="en-IN" dirty="0"/>
              <a:t> </a:t>
            </a:r>
            <a:r>
              <a:rPr lang="en-IN" dirty="0" smtClean="0">
                <a:sym typeface="Wingdings" panose="05000000000000000000" pitchFamily="2" charset="2"/>
              </a:rPr>
              <a:t> n + neutrino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Neutron gives pressure to support inward </a:t>
            </a:r>
          </a:p>
          <a:p>
            <a:pPr marL="0" indent="0">
              <a:buNone/>
            </a:pPr>
            <a:r>
              <a:rPr lang="en-IN" dirty="0" smtClean="0">
                <a:sym typeface="Wingdings" panose="05000000000000000000" pitchFamily="2" charset="2"/>
              </a:rPr>
              <a:t>Pull 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Supernova explosion and heavy element formation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Energy release is so fast 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Neutron star </a:t>
            </a:r>
            <a:r>
              <a:rPr lang="en-IN" smtClean="0">
                <a:sym typeface="Wingdings" panose="05000000000000000000" pitchFamily="2" charset="2"/>
              </a:rPr>
              <a:t>or black hole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39" y="1275591"/>
            <a:ext cx="4666861" cy="354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10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2.Thermonuclear </a:t>
            </a:r>
            <a:r>
              <a:rPr lang="en-IN" dirty="0"/>
              <a:t>Supernova explosion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White dwarf with binary </a:t>
            </a:r>
          </a:p>
          <a:p>
            <a:pPr marL="0" indent="0">
              <a:buNone/>
            </a:pPr>
            <a:r>
              <a:rPr lang="en-IN" dirty="0" smtClean="0"/>
              <a:t>Companion (red giant)</a:t>
            </a:r>
          </a:p>
          <a:p>
            <a:r>
              <a:rPr lang="en-IN" dirty="0" smtClean="0"/>
              <a:t>Mass &lt; 8 solar mass</a:t>
            </a:r>
          </a:p>
          <a:p>
            <a:r>
              <a:rPr lang="en-IN" dirty="0" smtClean="0"/>
              <a:t>Mostly carbon and oxygen</a:t>
            </a:r>
          </a:p>
          <a:p>
            <a:r>
              <a:rPr lang="en-IN" dirty="0" smtClean="0"/>
              <a:t>Start to pull mass from it companion</a:t>
            </a:r>
          </a:p>
          <a:p>
            <a:r>
              <a:rPr lang="en-IN" dirty="0" smtClean="0"/>
              <a:t>Temperature rise and thermal runaway</a:t>
            </a:r>
          </a:p>
          <a:p>
            <a:r>
              <a:rPr lang="en-IN" dirty="0" smtClean="0"/>
              <a:t>Leaves no remnant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52" y="1434123"/>
            <a:ext cx="4544007" cy="337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5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41F8-9A36-4BAA-8833-EDC3E7EB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75" y="12366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core mass after supernova 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4EC23-8667-4383-977C-5344E1C4B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885" y="1480392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 giant becomes White dwarf (M&lt;1.4 Mass of the sun)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Super red giant becomes Neutron star (1.4 &lt;M&lt;8 Mass of the sun)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 will happen if mass is greater than 8 times mass of the sun?</a:t>
            </a:r>
          </a:p>
        </p:txBody>
      </p:sp>
    </p:spTree>
    <p:extLst>
      <p:ext uri="{BB962C8B-B14F-4D97-AF65-F5344CB8AC3E}">
        <p14:creationId xmlns:p14="http://schemas.microsoft.com/office/powerpoint/2010/main" val="295404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1013</TotalTime>
  <Words>826</Words>
  <Application>Microsoft Office PowerPoint</Application>
  <PresentationFormat>Widescreen</PresentationFormat>
  <Paragraphs>180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Calibri</vt:lpstr>
      <vt:lpstr>Calibri (Body)</vt:lpstr>
      <vt:lpstr>Calibri Light</vt:lpstr>
      <vt:lpstr>Gill Sans</vt:lpstr>
      <vt:lpstr>Latha</vt:lpstr>
      <vt:lpstr>Open Sans</vt:lpstr>
      <vt:lpstr>Times</vt:lpstr>
      <vt:lpstr>Verdana</vt:lpstr>
      <vt:lpstr>Wingdings</vt:lpstr>
      <vt:lpstr>Office Theme</vt:lpstr>
      <vt:lpstr>Black hole!!!  கருந்துளை </vt:lpstr>
      <vt:lpstr>    How star forms?   </vt:lpstr>
      <vt:lpstr>How do star forms?</vt:lpstr>
      <vt:lpstr>Nuclear Fusion starts….</vt:lpstr>
      <vt:lpstr>PowerPoint Presentation</vt:lpstr>
      <vt:lpstr>PowerPoint Presentation</vt:lpstr>
      <vt:lpstr>Supernova explosion – 1.  Core – Collapse Supernova explosion </vt:lpstr>
      <vt:lpstr>2.Thermonuclear Supernova explosion </vt:lpstr>
      <vt:lpstr>The core mass after supernova M</vt:lpstr>
      <vt:lpstr>Black hole</vt:lpstr>
      <vt:lpstr>PowerPoint Presentation</vt:lpstr>
      <vt:lpstr>PowerPoint Presentation</vt:lpstr>
      <vt:lpstr>Two types of classification</vt:lpstr>
      <vt:lpstr>Classification based on observation</vt:lpstr>
      <vt:lpstr>Stellar black hole</vt:lpstr>
      <vt:lpstr>PowerPoint Presentation</vt:lpstr>
      <vt:lpstr>Super massive black holes</vt:lpstr>
      <vt:lpstr>How have we survived?</vt:lpstr>
      <vt:lpstr>So how do we survive amid all  these Black Holes?</vt:lpstr>
      <vt:lpstr>What do you think? </vt:lpstr>
      <vt:lpstr>Falling into a Black Hole</vt:lpstr>
      <vt:lpstr>Falling into a Black Hole</vt:lpstr>
      <vt:lpstr>Falling into a Black Hole</vt:lpstr>
      <vt:lpstr>Falling into a Black Hole</vt:lpstr>
      <vt:lpstr>What would happen if the Sun was…</vt:lpstr>
      <vt:lpstr>… changed into a Black Hole?</vt:lpstr>
      <vt:lpstr>How do we know it’s there?</vt:lpstr>
      <vt:lpstr>How do we know it’s there?</vt:lpstr>
      <vt:lpstr>How do we know it’s there?</vt:lpstr>
      <vt:lpstr>2020 Physics Noble Prize</vt:lpstr>
      <vt:lpstr>கருந்துளைக்குள் இருப்பது வெறும் காலம் மட்டுமே.</vt:lpstr>
      <vt:lpstr>M87* and Sag A*</vt:lpstr>
      <vt:lpstr>Event Horizon telescopes</vt:lpstr>
      <vt:lpstr>PowerPoint Presentation</vt:lpstr>
      <vt:lpstr>Stephen Hawking - Black hole </vt:lpstr>
      <vt:lpstr>Hawking radiation</vt:lpstr>
      <vt:lpstr>PowerPoint Presentation</vt:lpstr>
      <vt:lpstr>அமல் ரே சவுத்ரி</vt:lpstr>
      <vt:lpstr>Priyamvada Natarajan – Yale University</vt:lpstr>
      <vt:lpstr>Thank you all !!!!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hole</dc:title>
  <dc:creator>Nila</dc:creator>
  <cp:lastModifiedBy>Joseph Prabagar</cp:lastModifiedBy>
  <cp:revision>97</cp:revision>
  <dcterms:created xsi:type="dcterms:W3CDTF">2022-05-16T14:07:35Z</dcterms:created>
  <dcterms:modified xsi:type="dcterms:W3CDTF">2024-11-28T17:37:18Z</dcterms:modified>
</cp:coreProperties>
</file>